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334" r:id="rId3"/>
    <p:sldId id="257" r:id="rId4"/>
    <p:sldId id="258" r:id="rId5"/>
    <p:sldId id="268" r:id="rId6"/>
    <p:sldId id="269" r:id="rId7"/>
    <p:sldId id="270" r:id="rId8"/>
    <p:sldId id="326" r:id="rId9"/>
    <p:sldId id="328" r:id="rId10"/>
    <p:sldId id="294" r:id="rId11"/>
    <p:sldId id="293" r:id="rId12"/>
    <p:sldId id="325" r:id="rId13"/>
    <p:sldId id="327" r:id="rId14"/>
    <p:sldId id="333" r:id="rId15"/>
    <p:sldId id="310" r:id="rId16"/>
    <p:sldId id="332" r:id="rId17"/>
    <p:sldId id="329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3" r:id="rId29"/>
    <p:sldId id="324" r:id="rId30"/>
    <p:sldId id="330" r:id="rId31"/>
    <p:sldId id="331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31654B-3E6B-4874-A524-FA9E576AE7FB}">
          <p14:sldIdLst>
            <p14:sldId id="256"/>
            <p14:sldId id="334"/>
            <p14:sldId id="257"/>
            <p14:sldId id="258"/>
            <p14:sldId id="268"/>
            <p14:sldId id="269"/>
            <p14:sldId id="270"/>
            <p14:sldId id="326"/>
            <p14:sldId id="328"/>
            <p14:sldId id="294"/>
            <p14:sldId id="293"/>
            <p14:sldId id="325"/>
            <p14:sldId id="327"/>
            <p14:sldId id="333"/>
            <p14:sldId id="310"/>
            <p14:sldId id="332"/>
            <p14:sldId id="329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3"/>
            <p14:sldId id="324"/>
            <p14:sldId id="330"/>
            <p14:sldId id="331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A1BED-F9A3-4E11-A299-B0B425AC797F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44DC9-2FCE-49ED-B834-F38EABDCA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6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60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4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6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6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4DC9-2FCE-49ED-B834-F38EABDCAEB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9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2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7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1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4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5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2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0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0C4DA-5922-4AD8-9DBB-D5205FC750F3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872F0-A024-4513-8035-D07A9F5AC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5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05064"/>
            <a:ext cx="9144000" cy="1015752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/>
              <a:t>Preliminary results of giant pulse investigations from Crab pulsar with Radioastron.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3" y="5085184"/>
            <a:ext cx="7056783" cy="288032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Rudnitskiy A.G.</a:t>
            </a:r>
            <a:r>
              <a:rPr lang="en-US" sz="1600" dirty="0" smtClean="0">
                <a:solidFill>
                  <a:schemeClr val="tx1"/>
                </a:solidFill>
              </a:rPr>
              <a:t>, Popov M.V., Soglasnov V.A.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3285" y="5877272"/>
            <a:ext cx="2606867" cy="48013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 smtClean="0"/>
              <a:t>12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EVN SYMPOSIUM</a:t>
            </a:r>
            <a:endParaRPr lang="en-US" sz="14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1400" b="1" dirty="0" smtClean="0"/>
              <a:t>Cagliari</a:t>
            </a:r>
            <a:r>
              <a:rPr lang="ru-RU" altLang="en-US" sz="1400" b="1" dirty="0" smtClean="0"/>
              <a:t>,</a:t>
            </a:r>
            <a:r>
              <a:rPr lang="en-US" sz="1400" b="1" dirty="0" smtClean="0"/>
              <a:t> Italy,</a:t>
            </a:r>
            <a:r>
              <a:rPr lang="ru-RU" altLang="en-US" sz="1400" b="1" dirty="0" smtClean="0"/>
              <a:t> </a:t>
            </a:r>
            <a:r>
              <a:rPr lang="en-US" altLang="en-US" sz="1400" b="1" dirty="0" smtClean="0"/>
              <a:t>7</a:t>
            </a:r>
            <a:r>
              <a:rPr lang="en-US" sz="1400" b="1" dirty="0" smtClean="0"/>
              <a:t>-10 October </a:t>
            </a:r>
            <a:r>
              <a:rPr lang="en-US" sz="1400" b="1" dirty="0"/>
              <a:t>2014</a:t>
            </a:r>
            <a:endParaRPr lang="ru-RU" alt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40" y="188641"/>
            <a:ext cx="3719576" cy="3739919"/>
          </a:xfrm>
          <a:prstGeom prst="rect">
            <a:avLst/>
          </a:prstGeom>
          <a:effectLst>
            <a:glow rad="63500">
              <a:schemeClr val="tx1">
                <a:lumMod val="65000"/>
                <a:lumOff val="3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5" descr="asc_logo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lumMod val="75000"/>
                <a:lumOff val="2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5384249"/>
            <a:ext cx="7112999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Astro Space Center, Lebedev Physical </a:t>
            </a:r>
            <a:r>
              <a:rPr lang="en-US" sz="1400" dirty="0" smtClean="0">
                <a:latin typeface="+mj-lt"/>
              </a:rPr>
              <a:t>Institute, Russian </a:t>
            </a:r>
            <a:r>
              <a:rPr lang="en-US" sz="1400" dirty="0">
                <a:latin typeface="+mj-lt"/>
              </a:rPr>
              <a:t>Academy Of </a:t>
            </a:r>
            <a:r>
              <a:rPr lang="en-US" sz="1400" dirty="0" smtClean="0">
                <a:latin typeface="+mj-lt"/>
              </a:rPr>
              <a:t>Sciences, </a:t>
            </a:r>
            <a:r>
              <a:rPr lang="en-US" sz="1400" dirty="0">
                <a:latin typeface="+mj-lt"/>
              </a:rPr>
              <a:t>(ASC LPI RAS)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632" y="3728505"/>
            <a:ext cx="13965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Crab Nebula in optics. ESO, 1999.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023" y="6577607"/>
            <a:ext cx="194809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E-mail: </a:t>
            </a:r>
            <a:r>
              <a:rPr lang="en-US" sz="1400" u="sng" dirty="0" smtClean="0">
                <a:solidFill>
                  <a:schemeClr val="tx2">
                    <a:lumMod val="75000"/>
                  </a:schemeClr>
                </a:solidFill>
              </a:rPr>
              <a:t>arud@asc.rssi.ru</a:t>
            </a:r>
            <a:endParaRPr lang="ru-RU" sz="14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Angular size of scattering </a:t>
            </a:r>
            <a:r>
              <a:rPr lang="en-US" dirty="0" smtClean="0"/>
              <a:t>disk,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Scattering time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1" y="1844824"/>
            <a:ext cx="4358691" cy="3042642"/>
          </a:xfrm>
        </p:spPr>
      </p:pic>
      <p:sp>
        <p:nvSpPr>
          <p:cNvPr id="5" name="TextBox 4"/>
          <p:cNvSpPr txBox="1"/>
          <p:nvPr/>
        </p:nvSpPr>
        <p:spPr>
          <a:xfrm>
            <a:off x="126930" y="5014917"/>
            <a:ext cx="40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Comparison of scattering disk angular size for different frequencies.</a:t>
            </a:r>
            <a:endParaRPr lang="ru-RU" dirty="0"/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285375" cy="2991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2459" y="501491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Comparison of scattering time for different frequencies.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9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the scattering screen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dirty="0"/>
              </a:p>
              <a:p>
                <a:r>
                  <a:rPr lang="en-US" b="1" dirty="0" smtClean="0"/>
                  <a:t>18 cm:</a:t>
                </a:r>
              </a:p>
              <a:p>
                <a:pPr lvl="1"/>
                <a:r>
                  <a:rPr lang="en-US" dirty="0"/>
                  <a:t>RAFS01		</a:t>
                </a:r>
                <a:r>
                  <a:rPr lang="en-US" dirty="0" smtClean="0"/>
                  <a:t> 1,318 </a:t>
                </a:r>
                <a:r>
                  <a:rPr lang="en-US" dirty="0"/>
                  <a:t>[mas</a:t>
                </a:r>
                <a:r>
                  <a:rPr lang="en-US" dirty="0" smtClean="0"/>
                  <a:t>], </a:t>
                </a:r>
                <a:r>
                  <a:rPr lang="en-US" dirty="0"/>
                  <a:t>0,9 </a:t>
                </a:r>
                <a:r>
                  <a:rPr lang="en-US" dirty="0" smtClean="0"/>
                  <a:t>us		</a:t>
                </a:r>
                <a:r>
                  <a:rPr lang="en-US" dirty="0" smtClean="0">
                    <a:sym typeface="Symbol"/>
                  </a:rPr>
                  <a:t> = </a:t>
                </a:r>
                <a:r>
                  <a:rPr lang="en-US" b="1" u="sng" dirty="0" smtClean="0">
                    <a:sym typeface="Symbol"/>
                  </a:rPr>
                  <a:t>0,36</a:t>
                </a:r>
                <a:endParaRPr lang="en-US" dirty="0" smtClean="0">
                  <a:sym typeface="Symbol"/>
                </a:endParaRPr>
              </a:p>
              <a:p>
                <a:pPr marL="274320" lvl="1" indent="0" algn="ctr">
                  <a:buNone/>
                </a:pPr>
                <a:r>
                  <a:rPr lang="en-US" sz="1500" dirty="0" smtClean="0">
                    <a:sym typeface="Symbol"/>
                  </a:rPr>
                  <a:t>						</a:t>
                </a:r>
                <a:r>
                  <a:rPr lang="en-US" sz="1500" smtClean="0">
                    <a:sym typeface="Symbol"/>
                  </a:rPr>
                  <a:t>(</a:t>
                </a:r>
                <a:r>
                  <a:rPr lang="en-US" sz="1500" i="1" smtClean="0">
                    <a:sym typeface="Symbol"/>
                  </a:rPr>
                  <a:t>d = D/3</a:t>
                </a:r>
                <a:r>
                  <a:rPr lang="en-US" sz="1500" dirty="0" smtClean="0">
                    <a:sym typeface="Symbol"/>
                  </a:rPr>
                  <a:t>, Desai, Gwinn et al., 1992)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RAES04A	 0,618 [mas], 5,8 us		 </a:t>
                </a:r>
                <a:r>
                  <a:rPr lang="en-US" dirty="0">
                    <a:sym typeface="Symbol"/>
                  </a:rPr>
                  <a:t>= </a:t>
                </a:r>
                <a:r>
                  <a:rPr lang="en-US" b="1" dirty="0" smtClean="0">
                    <a:sym typeface="Symbol"/>
                  </a:rPr>
                  <a:t>0,94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RAES04B</a:t>
                </a:r>
                <a:r>
                  <a:rPr lang="en-US" dirty="0"/>
                  <a:t>	</a:t>
                </a:r>
                <a:r>
                  <a:rPr lang="en-US" dirty="0" smtClean="0"/>
                  <a:t> 0,501 </a:t>
                </a:r>
                <a:r>
                  <a:rPr lang="en-US" dirty="0"/>
                  <a:t>[mas</a:t>
                </a:r>
                <a:r>
                  <a:rPr lang="en-US" dirty="0" smtClean="0"/>
                  <a:t>], </a:t>
                </a:r>
                <a:r>
                  <a:rPr lang="en-US" dirty="0"/>
                  <a:t>5,5 </a:t>
                </a:r>
                <a:r>
                  <a:rPr lang="en-US" dirty="0" smtClean="0"/>
                  <a:t>us		</a:t>
                </a:r>
                <a:r>
                  <a:rPr lang="en-US" dirty="0" smtClean="0">
                    <a:sym typeface="Symbol"/>
                  </a:rPr>
                  <a:t> = </a:t>
                </a:r>
                <a:r>
                  <a:rPr lang="en-US" b="1" dirty="0" smtClean="0">
                    <a:sym typeface="Symbol"/>
                  </a:rPr>
                  <a:t>0,96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RAES04D</a:t>
                </a:r>
                <a:r>
                  <a:rPr lang="en-US" dirty="0"/>
                  <a:t>	</a:t>
                </a:r>
                <a:r>
                  <a:rPr lang="en-US" dirty="0" smtClean="0"/>
                  <a:t> 1,182 </a:t>
                </a:r>
                <a:r>
                  <a:rPr lang="en-US" dirty="0"/>
                  <a:t>[mas</a:t>
                </a:r>
                <a:r>
                  <a:rPr lang="en-US" dirty="0" smtClean="0"/>
                  <a:t>], 5,1 us		</a:t>
                </a:r>
                <a:r>
                  <a:rPr lang="en-US" dirty="0" smtClean="0">
                    <a:sym typeface="Symbol"/>
                  </a:rPr>
                  <a:t> = </a:t>
                </a:r>
                <a:r>
                  <a:rPr lang="en-US" b="1" dirty="0" smtClean="0">
                    <a:sym typeface="Symbol"/>
                  </a:rPr>
                  <a:t>0,79</a:t>
                </a:r>
              </a:p>
              <a:p>
                <a:pPr lvl="1"/>
                <a:r>
                  <a:rPr lang="en-US" dirty="0" smtClean="0"/>
                  <a:t>RAKS02AD	 1,235 [mas], 2,2 us		</a:t>
                </a:r>
                <a:r>
                  <a:rPr lang="en-US" dirty="0" smtClean="0">
                    <a:sym typeface="Symbol"/>
                  </a:rPr>
                  <a:t> = </a:t>
                </a:r>
                <a:r>
                  <a:rPr lang="en-US" b="1" dirty="0" smtClean="0">
                    <a:sym typeface="Symbol"/>
                  </a:rPr>
                  <a:t>0,61</a:t>
                </a:r>
              </a:p>
              <a:p>
                <a:pPr lvl="1"/>
                <a:endParaRPr lang="en-US" dirty="0" smtClean="0">
                  <a:sym typeface="Symbol"/>
                </a:endParaRPr>
              </a:p>
              <a:p>
                <a:pPr lvl="1"/>
                <a:endParaRPr lang="en-US" dirty="0" smtClean="0">
                  <a:sym typeface="Symbol"/>
                </a:endParaRPr>
              </a:p>
              <a:p>
                <a:pPr marL="274320" lvl="1" indent="0">
                  <a:buNone/>
                </a:pPr>
                <a:endParaRPr lang="en-US" dirty="0" smtClean="0">
                  <a:sym typeface="Symbol"/>
                </a:endParaRPr>
              </a:p>
              <a:p>
                <a:pPr marL="274320" lvl="1" indent="0">
                  <a:buNone/>
                </a:pPr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5" descr="asc_logo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4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for 18 cm observations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624735" cy="4624485"/>
          </a:xfrm>
        </p:spPr>
      </p:pic>
      <p:sp>
        <p:nvSpPr>
          <p:cNvPr id="5" name="TextBox 4"/>
          <p:cNvSpPr txBox="1"/>
          <p:nvPr/>
        </p:nvSpPr>
        <p:spPr>
          <a:xfrm>
            <a:off x="395536" y="562185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Visibility amplitude vs. Baseline projection. </a:t>
            </a:r>
          </a:p>
          <a:p>
            <a:pPr algn="ctr"/>
            <a:r>
              <a:rPr lang="en-US" dirty="0" smtClean="0"/>
              <a:t>All strongest pulses for all 18 cm sessions together.</a:t>
            </a:r>
            <a:endParaRPr lang="ru-RU" dirty="0"/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059832" y="3933056"/>
            <a:ext cx="3672408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1" idx="1"/>
          </p:cNvCxnSpPr>
          <p:nvPr/>
        </p:nvCxnSpPr>
        <p:spPr>
          <a:xfrm flipH="1">
            <a:off x="3059832" y="3356992"/>
            <a:ext cx="504055" cy="576064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3887" y="3172326"/>
            <a:ext cx="16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point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6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92 cm observations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272808" cy="5076881"/>
          </a:xfrm>
        </p:spPr>
      </p:pic>
      <p:sp>
        <p:nvSpPr>
          <p:cNvPr id="5" name="TextBox 4"/>
          <p:cNvSpPr txBox="1"/>
          <p:nvPr/>
        </p:nvSpPr>
        <p:spPr>
          <a:xfrm>
            <a:off x="2339752" y="611975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Visibility amplitude vs. Baseline projection. </a:t>
            </a:r>
          </a:p>
          <a:p>
            <a:pPr algn="ctr"/>
            <a:r>
              <a:rPr lang="en-US" dirty="0" smtClean="0"/>
              <a:t>All strongest GPs.</a:t>
            </a:r>
            <a:endParaRPr lang="ru-RU" dirty="0"/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2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Processed all the observations within Radioastron mission. In four of six sessions successfully found correlation for space-ground baselines.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Observed significant change in CCF shape for space-ground baselines.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Distribution of visibility from baseline </a:t>
            </a:r>
            <a:r>
              <a:rPr lang="en-US" smtClean="0"/>
              <a:t>projection coincides </a:t>
            </a:r>
            <a:r>
              <a:rPr lang="en-US" dirty="0" smtClean="0"/>
              <a:t>with the theory of Goodman and Narayan.</a:t>
            </a:r>
          </a:p>
          <a:p>
            <a:endParaRPr lang="en-US" dirty="0" smtClean="0"/>
          </a:p>
          <a:p>
            <a:r>
              <a:rPr lang="en-US" dirty="0" smtClean="0"/>
              <a:t>At 92 cm scattering disk is being resolved on ground-ground baselines.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Estimated distance to the scattering screen shows the possibility to use multiple screen theory.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Thank you for your attention!</a:t>
            </a:r>
            <a:endParaRPr lang="ru-RU" sz="4400" dirty="0"/>
          </a:p>
        </p:txBody>
      </p:sp>
      <p:pic>
        <p:nvPicPr>
          <p:cNvPr id="4" name="Picture 35" descr="asc_logo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0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estimated parameters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Scattering disk size</a:t>
            </a:r>
          </a:p>
          <a:p>
            <a:pPr>
              <a:buFontTx/>
              <a:buChar char="-"/>
            </a:pPr>
            <a:r>
              <a:rPr lang="en-US" dirty="0"/>
              <a:t>Diffraction </a:t>
            </a:r>
            <a:r>
              <a:rPr lang="en-US" dirty="0" smtClean="0"/>
              <a:t>radius</a:t>
            </a:r>
          </a:p>
          <a:p>
            <a:pPr>
              <a:buFontTx/>
              <a:buChar char="-"/>
            </a:pPr>
            <a:r>
              <a:rPr lang="en-US" dirty="0"/>
              <a:t>Decorrelation </a:t>
            </a:r>
            <a:r>
              <a:rPr lang="en-US" dirty="0" smtClean="0"/>
              <a:t>band</a:t>
            </a:r>
          </a:p>
          <a:p>
            <a:pPr>
              <a:buFontTx/>
              <a:buChar char="-"/>
            </a:pPr>
            <a:r>
              <a:rPr lang="en-US" dirty="0" smtClean="0"/>
              <a:t>Scattering time</a:t>
            </a:r>
          </a:p>
        </p:txBody>
      </p:sp>
      <p:pic>
        <p:nvPicPr>
          <p:cNvPr id="10" name="Picture 35" descr="asc_logo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5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41358"/>
            <a:ext cx="1890998" cy="2708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97215"/>
            <a:ext cx="2715229" cy="19972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Decorrelation band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2"/>
            <a:r>
              <a:rPr lang="en-US" sz="1600" dirty="0" smtClean="0"/>
              <a:t>Obtain mean auto spectra for two strongest stations</a:t>
            </a:r>
          </a:p>
          <a:p>
            <a:pPr lvl="2"/>
            <a:r>
              <a:rPr lang="en-US" sz="1600" dirty="0" smtClean="0"/>
              <a:t>Correlate two auto spectrum</a:t>
            </a:r>
            <a:endParaRPr lang="en-US" sz="1600" dirty="0"/>
          </a:p>
          <a:p>
            <a:pPr lvl="2"/>
            <a:r>
              <a:rPr lang="en-US" sz="1600" dirty="0" smtClean="0"/>
              <a:t>Cut the region with the cross-correlation peak</a:t>
            </a:r>
          </a:p>
          <a:p>
            <a:pPr lvl="2"/>
            <a:r>
              <a:rPr lang="en-US" sz="1600" dirty="0" smtClean="0"/>
              <a:t>Estimate decorrelation band using exponential approximation: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67744" y="4507786"/>
            <a:ext cx="0" cy="576064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3"/>
            <a:endCxn id="10" idx="1"/>
          </p:cNvCxnSpPr>
          <p:nvPr/>
        </p:nvCxnSpPr>
        <p:spPr>
          <a:xfrm>
            <a:off x="3150630" y="4795818"/>
            <a:ext cx="269242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" idx="3"/>
            <a:endCxn id="16" idx="1"/>
          </p:cNvCxnSpPr>
          <p:nvPr/>
        </p:nvCxnSpPr>
        <p:spPr>
          <a:xfrm flipV="1">
            <a:off x="6135101" y="4787643"/>
            <a:ext cx="189681" cy="817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82" y="3976028"/>
            <a:ext cx="2325333" cy="16232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644008" y="4077072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5" descr="asc_logo_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370407" y="2434234"/>
                <a:ext cx="2736327" cy="634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07" y="2434234"/>
                <a:ext cx="2736327" cy="6347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1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688644" cy="3272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RAFS01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7" y="2060848"/>
            <a:ext cx="2099192" cy="3007166"/>
          </a:xfrm>
        </p:spPr>
      </p:pic>
      <p:sp>
        <p:nvSpPr>
          <p:cNvPr id="5" name="TextBox 4"/>
          <p:cNvSpPr txBox="1"/>
          <p:nvPr/>
        </p:nvSpPr>
        <p:spPr>
          <a:xfrm>
            <a:off x="119063" y="5097958"/>
            <a:ext cx="4596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CCFs for the strongest GP (23:21:03.74).</a:t>
            </a:r>
          </a:p>
          <a:p>
            <a:pPr algn="ctr"/>
            <a:r>
              <a:rPr lang="en-US" dirty="0" smtClean="0"/>
              <a:t>Left picture – space-ground baselines only, right picture – ground baselines only.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01614"/>
            <a:ext cx="2170689" cy="3096344"/>
          </a:xfrm>
          <a:prstGeom prst="rect">
            <a:avLst/>
          </a:prstGeom>
        </p:spPr>
      </p:pic>
      <p:pic>
        <p:nvPicPr>
          <p:cNvPr id="8" name="Picture 35" descr="asc_logo_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52364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Visibility amplitude vs. Baseline projection. </a:t>
            </a:r>
          </a:p>
          <a:p>
            <a:pPr algn="ctr"/>
            <a:r>
              <a:rPr lang="en-US" dirty="0"/>
              <a:t>All strongest GPs.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5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RAFS01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464496" cy="3168351"/>
          </a:xfrm>
        </p:spPr>
      </p:pic>
      <p:sp>
        <p:nvSpPr>
          <p:cNvPr id="5" name="TextBox 4"/>
          <p:cNvSpPr txBox="1"/>
          <p:nvPr/>
        </p:nvSpPr>
        <p:spPr>
          <a:xfrm>
            <a:off x="611560" y="526322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Scattering time estimation </a:t>
            </a:r>
          </a:p>
          <a:p>
            <a:pPr algn="ctr"/>
            <a:r>
              <a:rPr lang="en-US" dirty="0" smtClean="0"/>
              <a:t>for mean CCF.</a:t>
            </a:r>
            <a:endParaRPr lang="ru-RU" dirty="0"/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72035"/>
            <a:ext cx="4585490" cy="3200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0529" y="540171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Decorrelation band estimation.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5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79" y="3085309"/>
            <a:ext cx="2736908" cy="28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AutoShape 28"/>
          <p:cNvSpPr>
            <a:spLocks noChangeAspect="1" noChangeArrowheads="1"/>
          </p:cNvSpPr>
          <p:nvPr/>
        </p:nvSpPr>
        <p:spPr bwMode="auto">
          <a:xfrm>
            <a:off x="405456" y="3548194"/>
            <a:ext cx="5294447" cy="391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43" y="1407583"/>
            <a:ext cx="4068661" cy="454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32656"/>
            <a:ext cx="9144000" cy="48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7160" rIns="90000" bIns="4716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Neutron star (pulsar) in the Crab Nebular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820810"/>
            <a:ext cx="9144000" cy="3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7160" rIns="90000" bIns="4716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DejaVu Sans Condensed"/>
                <a:cs typeface="DejaVu Sans Condensed"/>
              </a:rPr>
              <a:t>After supernova explosion in 1054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0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1" y="4694003"/>
            <a:ext cx="1323474" cy="1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1" y="3086542"/>
            <a:ext cx="1322370" cy="14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7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1" y="1548730"/>
            <a:ext cx="1322370" cy="139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71756" y="2743231"/>
            <a:ext cx="159501" cy="26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38251" y="3787957"/>
            <a:ext cx="159501" cy="2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67159" y="4846243"/>
            <a:ext cx="348254" cy="26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/>
          <p:cNvSpPr>
            <a:spLocks noChangeAspect="1" noChangeArrowheads="1"/>
          </p:cNvSpPr>
          <p:nvPr/>
        </p:nvSpPr>
        <p:spPr bwMode="auto">
          <a:xfrm>
            <a:off x="3227910" y="4205847"/>
            <a:ext cx="654010" cy="20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7"/>
          <p:cNvSpPr>
            <a:spLocks noChangeAspect="1" noChangeArrowheads="1"/>
          </p:cNvSpPr>
          <p:nvPr/>
        </p:nvSpPr>
        <p:spPr bwMode="auto">
          <a:xfrm>
            <a:off x="2727330" y="1689259"/>
            <a:ext cx="297478" cy="16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/>
          <p:cNvSpPr>
            <a:spLocks noChangeAspect="1" noChangeArrowheads="1"/>
          </p:cNvSpPr>
          <p:nvPr/>
        </p:nvSpPr>
        <p:spPr bwMode="auto">
          <a:xfrm>
            <a:off x="4041974" y="5039163"/>
            <a:ext cx="187648" cy="1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5"/>
          <p:cNvSpPr>
            <a:spLocks noChangeAspect="1" noChangeArrowheads="1"/>
          </p:cNvSpPr>
          <p:nvPr/>
        </p:nvSpPr>
        <p:spPr bwMode="auto">
          <a:xfrm>
            <a:off x="4598297" y="2568185"/>
            <a:ext cx="5162541" cy="16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00" y="1760140"/>
            <a:ext cx="2941114" cy="90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AutoShape 13"/>
          <p:cNvSpPr>
            <a:spLocks noChangeAspect="1" noChangeArrowheads="1"/>
          </p:cNvSpPr>
          <p:nvPr/>
        </p:nvSpPr>
        <p:spPr bwMode="auto">
          <a:xfrm>
            <a:off x="6538251" y="1799587"/>
            <a:ext cx="5162541" cy="16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2"/>
          <p:cNvSpPr>
            <a:spLocks noChangeAspect="1" noChangeArrowheads="1"/>
          </p:cNvSpPr>
          <p:nvPr/>
        </p:nvSpPr>
        <p:spPr bwMode="auto">
          <a:xfrm>
            <a:off x="5818012" y="2358623"/>
            <a:ext cx="5162541" cy="16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1"/>
          <p:cNvSpPr>
            <a:spLocks noChangeAspect="1" noChangeArrowheads="1"/>
          </p:cNvSpPr>
          <p:nvPr/>
        </p:nvSpPr>
        <p:spPr bwMode="auto">
          <a:xfrm>
            <a:off x="4479636" y="3015661"/>
            <a:ext cx="910095" cy="23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/>
          <p:cNvSpPr>
            <a:spLocks noChangeAspect="1" noChangeArrowheads="1"/>
          </p:cNvSpPr>
          <p:nvPr/>
        </p:nvSpPr>
        <p:spPr bwMode="auto">
          <a:xfrm>
            <a:off x="3729042" y="5601897"/>
            <a:ext cx="156742" cy="16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9"/>
          <p:cNvSpPr>
            <a:spLocks noChangeAspect="1" noChangeArrowheads="1"/>
          </p:cNvSpPr>
          <p:nvPr/>
        </p:nvSpPr>
        <p:spPr bwMode="auto">
          <a:xfrm>
            <a:off x="3978504" y="5450890"/>
            <a:ext cx="1009439" cy="22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8"/>
          <p:cNvSpPr>
            <a:spLocks noChangeAspect="1" noChangeArrowheads="1"/>
          </p:cNvSpPr>
          <p:nvPr/>
        </p:nvSpPr>
        <p:spPr bwMode="auto">
          <a:xfrm>
            <a:off x="5849470" y="2568185"/>
            <a:ext cx="5163093" cy="37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7"/>
          <p:cNvSpPr>
            <a:spLocks noChangeAspect="1" noChangeArrowheads="1"/>
          </p:cNvSpPr>
          <p:nvPr/>
        </p:nvSpPr>
        <p:spPr bwMode="auto">
          <a:xfrm>
            <a:off x="5943295" y="5714691"/>
            <a:ext cx="5162541" cy="16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6"/>
          <p:cNvSpPr>
            <a:spLocks noChangeAspect="1" noChangeArrowheads="1"/>
          </p:cNvSpPr>
          <p:nvPr/>
        </p:nvSpPr>
        <p:spPr bwMode="auto">
          <a:xfrm>
            <a:off x="2414399" y="5463217"/>
            <a:ext cx="1257245" cy="4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5"/>
          <p:cNvSpPr>
            <a:spLocks noChangeAspect="1" noChangeArrowheads="1"/>
          </p:cNvSpPr>
          <p:nvPr/>
        </p:nvSpPr>
        <p:spPr bwMode="auto">
          <a:xfrm>
            <a:off x="3978504" y="5672778"/>
            <a:ext cx="1158453" cy="22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013832" y="2652626"/>
            <a:ext cx="2975386" cy="132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7160" rIns="90000" bIns="4716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Strong giant pulse at 408 MHz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Observed on 9</a:t>
            </a:r>
            <a:r>
              <a:rPr kumimoji="0" lang="en-GB" sz="16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 of May, 2000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(Medicina Northern Cross)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Sp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=0.5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MJy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dt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=0.2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ms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73788" y="6292834"/>
            <a:ext cx="1567969" cy="3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0000" tIns="47160" rIns="90000" bIns="4716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DejaVu Sans Condensed"/>
                <a:cs typeface="DejaVu Sans Condensed"/>
              </a:rPr>
              <a:t>February</a:t>
            </a: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DejaVu Sans Condensed"/>
                <a:cs typeface="DejaVu Sans Condensed"/>
              </a:rPr>
              <a:t> </a:t>
            </a: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DejaVu Sans Condensed"/>
                <a:cs typeface="DejaVu Sans Condensed"/>
              </a:rPr>
              <a:t>21 2007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201971" y="6292834"/>
            <a:ext cx="2565817" cy="35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0000" tIns="47160" rIns="90000" bIns="4716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DejaVu Sans Condensed"/>
                <a:cs typeface="DejaVu Sans Condensed"/>
              </a:rPr>
              <a:t>20-th anniversary of SN1987A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results – RAES04A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22" y="1268760"/>
            <a:ext cx="3051730" cy="4353091"/>
          </a:xfrm>
        </p:spPr>
      </p:pic>
      <p:sp>
        <p:nvSpPr>
          <p:cNvPr id="5" name="TextBox 4"/>
          <p:cNvSpPr txBox="1"/>
          <p:nvPr/>
        </p:nvSpPr>
        <p:spPr>
          <a:xfrm>
            <a:off x="395536" y="562185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CCFs and auto spectrum for the strongest pulse (right) and for the medium amplitude detected pulse (left).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5" y="1275108"/>
            <a:ext cx="3024336" cy="431401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051729" cy="4353091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674834" y="3734512"/>
            <a:ext cx="1033070" cy="2705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716016" y="2564904"/>
            <a:ext cx="1656184" cy="64807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5" descr="asc_logo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4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RAES04A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0342"/>
            <a:ext cx="4482336" cy="3203437"/>
          </a:xfrm>
        </p:spPr>
      </p:pic>
      <p:sp>
        <p:nvSpPr>
          <p:cNvPr id="5" name="TextBox 4"/>
          <p:cNvSpPr txBox="1"/>
          <p:nvPr/>
        </p:nvSpPr>
        <p:spPr>
          <a:xfrm>
            <a:off x="395536" y="508692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Visibility amplitude vs. Baseline projection. </a:t>
            </a:r>
          </a:p>
          <a:p>
            <a:pPr algn="ctr"/>
            <a:r>
              <a:rPr lang="en-US" dirty="0" smtClean="0"/>
              <a:t>All strongest GPs.</a:t>
            </a:r>
            <a:endParaRPr lang="ru-RU" dirty="0"/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19" y="1770342"/>
            <a:ext cx="4645473" cy="32428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38041" y="5042948"/>
            <a:ext cx="310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Decorrelation band estimation.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8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68" y="1628800"/>
            <a:ext cx="4749432" cy="3384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75" y="1525646"/>
            <a:ext cx="2535049" cy="36315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RAES04B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529477"/>
            <a:ext cx="2448272" cy="3507236"/>
          </a:xfrm>
        </p:spPr>
      </p:pic>
      <p:sp>
        <p:nvSpPr>
          <p:cNvPr id="5" name="TextBox 4"/>
          <p:cNvSpPr txBox="1"/>
          <p:nvPr/>
        </p:nvSpPr>
        <p:spPr>
          <a:xfrm>
            <a:off x="251520" y="5133109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CCFs for the strongest GP </a:t>
            </a:r>
            <a:r>
              <a:rPr lang="en-US" dirty="0" smtClean="0"/>
              <a:t>(16:07:08.27). </a:t>
            </a:r>
            <a:endParaRPr lang="en-US" dirty="0"/>
          </a:p>
          <a:p>
            <a:pPr algn="ctr"/>
            <a:r>
              <a:rPr lang="en-US" dirty="0"/>
              <a:t>Left picture – space-ground baselines only, right picture – ground baselines only.</a:t>
            </a:r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032" y="5013177"/>
            <a:ext cx="417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Visibility amplitude vs. Baseline projection. </a:t>
            </a:r>
          </a:p>
          <a:p>
            <a:pPr algn="ctr"/>
            <a:r>
              <a:rPr lang="en-US" dirty="0" smtClean="0"/>
              <a:t>All strongest GPs.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7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RAES04B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" y="1844824"/>
            <a:ext cx="4559635" cy="3116501"/>
          </a:xfrm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Scattering time estimation for mean CCF.</a:t>
            </a:r>
            <a:endParaRPr lang="ru-RU" dirty="0"/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568409" cy="3056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50131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Decorrelation band estimation.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1" y="1750732"/>
            <a:ext cx="4791797" cy="3344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RAES04D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2221170" cy="3168352"/>
          </a:xfrm>
        </p:spPr>
      </p:pic>
      <p:sp>
        <p:nvSpPr>
          <p:cNvPr id="5" name="TextBox 4"/>
          <p:cNvSpPr txBox="1"/>
          <p:nvPr/>
        </p:nvSpPr>
        <p:spPr>
          <a:xfrm>
            <a:off x="251520" y="4955189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CCFs for the strongest GP </a:t>
            </a:r>
            <a:r>
              <a:rPr lang="en-US" dirty="0" smtClean="0"/>
              <a:t>(07:36:22.72). </a:t>
            </a:r>
            <a:endParaRPr lang="en-US" dirty="0"/>
          </a:p>
          <a:p>
            <a:pPr algn="ctr"/>
            <a:r>
              <a:rPr lang="en-US" dirty="0"/>
              <a:t>Left picture – space-ground baselines only, right picture – ground baselines only.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17" y="1844824"/>
            <a:ext cx="2213067" cy="3156794"/>
          </a:xfrm>
          <a:prstGeom prst="rect">
            <a:avLst/>
          </a:prstGeom>
        </p:spPr>
      </p:pic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52364" y="5001618"/>
            <a:ext cx="44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Visibility amplitude vs. Baseline projection. </a:t>
            </a:r>
          </a:p>
          <a:p>
            <a:pPr algn="ctr"/>
            <a:r>
              <a:rPr lang="en-US" dirty="0" smtClean="0"/>
              <a:t>All strongest GPs.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3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RAES04D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491810" cy="3240360"/>
          </a:xfrm>
        </p:spPr>
      </p:pic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4982286" cy="3445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21847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Scattering time estimation for mean CCF.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30895" y="519784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Decorrelation band estimation.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1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727101" cy="3299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2524057" cy="3600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RAKS02AD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8800"/>
            <a:ext cx="2490569" cy="3552632"/>
          </a:xfrm>
        </p:spPr>
      </p:pic>
      <p:sp>
        <p:nvSpPr>
          <p:cNvPr id="5" name="TextBox 4"/>
          <p:cNvSpPr txBox="1"/>
          <p:nvPr/>
        </p:nvSpPr>
        <p:spPr>
          <a:xfrm>
            <a:off x="395536" y="522113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CCFs for the strongest GP </a:t>
            </a:r>
            <a:r>
              <a:rPr lang="en-US" dirty="0" smtClean="0"/>
              <a:t>(08:08:46.01). </a:t>
            </a:r>
            <a:endParaRPr lang="en-US" dirty="0"/>
          </a:p>
          <a:p>
            <a:pPr algn="ctr"/>
            <a:r>
              <a:rPr lang="en-US" dirty="0"/>
              <a:t>Left picture – space-ground baselines only, right picture – ground baselines only.</a:t>
            </a:r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4048" y="5221138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Visibility amplitude vs. Baseline projection. </a:t>
            </a:r>
          </a:p>
          <a:p>
            <a:pPr algn="ctr"/>
            <a:r>
              <a:rPr lang="en-US" dirty="0" smtClean="0"/>
              <a:t>All strongest GPs.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2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RAKS02AD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4791797" cy="3344977"/>
          </a:xfrm>
        </p:spPr>
      </p:pic>
      <p:sp>
        <p:nvSpPr>
          <p:cNvPr id="5" name="TextBox 4"/>
          <p:cNvSpPr txBox="1"/>
          <p:nvPr/>
        </p:nvSpPr>
        <p:spPr>
          <a:xfrm>
            <a:off x="119062" y="5301207"/>
            <a:ext cx="41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Scattering time estimation for mean CCF.</a:t>
            </a:r>
            <a:endParaRPr lang="ru-RU" dirty="0"/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772816"/>
            <a:ext cx="4752528" cy="3317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0011" y="530120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Decorrelation band estimation.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1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RAKS02AE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277634"/>
            <a:ext cx="3024335" cy="4332466"/>
          </a:xfrm>
        </p:spPr>
      </p:pic>
      <p:sp>
        <p:nvSpPr>
          <p:cNvPr id="5" name="TextBox 4"/>
          <p:cNvSpPr txBox="1"/>
          <p:nvPr/>
        </p:nvSpPr>
        <p:spPr>
          <a:xfrm>
            <a:off x="395536" y="562185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CCFs for the strongest GP (</a:t>
            </a:r>
            <a:r>
              <a:rPr lang="en-US" dirty="0" smtClean="0"/>
              <a:t>06:32:58.78). </a:t>
            </a:r>
            <a:endParaRPr lang="en-US" dirty="0"/>
          </a:p>
          <a:p>
            <a:pPr algn="ctr"/>
            <a:r>
              <a:rPr lang="en-US" dirty="0"/>
              <a:t>Left picture – space-ground baselines only, right picture – ground baselines only.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3015968" cy="4320480"/>
          </a:xfrm>
          <a:prstGeom prst="rect">
            <a:avLst/>
          </a:prstGeom>
        </p:spPr>
      </p:pic>
      <p:pic>
        <p:nvPicPr>
          <p:cNvPr id="7" name="Picture 35" descr="asc_logo_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7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– RAKS02AE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93684"/>
            <a:ext cx="4795387" cy="3347484"/>
          </a:xfrm>
        </p:spPr>
      </p:pic>
      <p:sp>
        <p:nvSpPr>
          <p:cNvPr id="5" name="TextBox 4"/>
          <p:cNvSpPr txBox="1"/>
          <p:nvPr/>
        </p:nvSpPr>
        <p:spPr>
          <a:xfrm>
            <a:off x="251520" y="494290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Visibility amplitude vs. Baseline projection. </a:t>
            </a:r>
          </a:p>
          <a:p>
            <a:pPr algn="ctr"/>
            <a:r>
              <a:rPr lang="en-US" dirty="0" smtClean="0"/>
              <a:t>All strongest GPs.</a:t>
            </a:r>
            <a:endParaRPr lang="ru-RU" dirty="0"/>
          </a:p>
        </p:txBody>
      </p:sp>
      <p:pic>
        <p:nvPicPr>
          <p:cNvPr id="6" name="Picture 35" descr="asc_logo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700808"/>
            <a:ext cx="4538773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209" y="49429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Decorrelation band estimation.</a:t>
            </a:r>
          </a:p>
          <a:p>
            <a:pPr algn="ctr"/>
            <a:r>
              <a:rPr lang="en-US" dirty="0" smtClean="0"/>
              <a:t>No visible peak for 92 cm!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sz="3100" dirty="0"/>
              <a:t>Observations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7500" lnSpcReduction="20000"/>
          </a:bodyPr>
          <a:lstStyle/>
          <a:p>
            <a:r>
              <a:rPr lang="en-US" sz="4200" b="1" dirty="0" smtClean="0"/>
              <a:t>Processed all sessions:</a:t>
            </a:r>
          </a:p>
          <a:p>
            <a:pPr lvl="1"/>
            <a:r>
              <a:rPr lang="en-US" sz="2900" b="1" dirty="0" smtClean="0"/>
              <a:t>RAFS01, 14.11.2011, 4xED, 23:00 – 00:00, 18cm</a:t>
            </a:r>
          </a:p>
          <a:p>
            <a:pPr lvl="2"/>
            <a:r>
              <a:rPr lang="en-US" sz="2500" dirty="0" smtClean="0"/>
              <a:t>Stations: RA, EV, BD, SV, ZC</a:t>
            </a:r>
          </a:p>
          <a:p>
            <a:pPr lvl="2"/>
            <a:r>
              <a:rPr lang="en-US" sz="2500" dirty="0" smtClean="0"/>
              <a:t>28 pulses detected (SNR &gt; 8.0)</a:t>
            </a:r>
          </a:p>
          <a:p>
            <a:pPr lvl="2"/>
            <a:r>
              <a:rPr lang="en-US" sz="2500" b="1" dirty="0" smtClean="0"/>
              <a:t>Found correlation with RA for 1 pulse (23:21:03.74)</a:t>
            </a:r>
          </a:p>
          <a:p>
            <a:pPr lvl="1"/>
            <a:r>
              <a:rPr lang="en-US" sz="2900" b="1" dirty="0"/>
              <a:t>RAES04A, 02.03.2012, </a:t>
            </a:r>
            <a:r>
              <a:rPr lang="en-US" sz="2900" b="1" dirty="0" smtClean="0"/>
              <a:t>11xED</a:t>
            </a:r>
            <a:r>
              <a:rPr lang="en-US" sz="2900" b="1" dirty="0"/>
              <a:t>, 13:00 – 17:00, </a:t>
            </a:r>
            <a:r>
              <a:rPr lang="en-US" sz="2900" b="1" dirty="0" smtClean="0"/>
              <a:t>18cm (EVN CODE: EG060A)</a:t>
            </a:r>
            <a:endParaRPr lang="en-US" sz="2900" b="1" dirty="0"/>
          </a:p>
          <a:p>
            <a:pPr lvl="2"/>
            <a:r>
              <a:rPr lang="en-US" sz="2500" dirty="0"/>
              <a:t>Stations: RA, EF, JB, ON, SV, BD, UR, HH, WB</a:t>
            </a:r>
          </a:p>
          <a:p>
            <a:pPr lvl="2"/>
            <a:r>
              <a:rPr lang="en-US" sz="2500" dirty="0" smtClean="0"/>
              <a:t>424 </a:t>
            </a:r>
            <a:r>
              <a:rPr lang="en-US" sz="2500" dirty="0"/>
              <a:t>pulses detected (SNR &gt; 8.0)</a:t>
            </a:r>
          </a:p>
          <a:p>
            <a:pPr lvl="2"/>
            <a:r>
              <a:rPr lang="en-US" sz="2500" b="1" dirty="0" smtClean="0"/>
              <a:t>No </a:t>
            </a:r>
            <a:r>
              <a:rPr lang="en-US" sz="2500" b="1" dirty="0"/>
              <a:t>correlation with </a:t>
            </a:r>
            <a:r>
              <a:rPr lang="en-US" sz="2500" b="1" dirty="0" smtClean="0"/>
              <a:t>RA, issues in CCF and spectrum structure.</a:t>
            </a:r>
          </a:p>
          <a:p>
            <a:pPr lvl="1">
              <a:buClr>
                <a:srgbClr val="9FB8CD"/>
              </a:buClr>
            </a:pPr>
            <a:r>
              <a:rPr lang="en-US" sz="2900" b="1" dirty="0" smtClean="0"/>
              <a:t>RAES04B, 06.03.2012, 10xED, 14:30 – 17:30, </a:t>
            </a:r>
            <a:r>
              <a:rPr lang="en-US" sz="2900" b="1" dirty="0"/>
              <a:t>18cm (EVN CODE: </a:t>
            </a:r>
            <a:r>
              <a:rPr lang="en-US" sz="2900" b="1" dirty="0" smtClean="0"/>
              <a:t>EG060B)</a:t>
            </a:r>
          </a:p>
          <a:p>
            <a:pPr lvl="2">
              <a:buClr>
                <a:srgbClr val="9FB8CD"/>
              </a:buClr>
            </a:pPr>
            <a:r>
              <a:rPr lang="en-US" sz="2500" dirty="0" smtClean="0"/>
              <a:t>Stations: RA, EF, JB, ON, SV, BD, UR, HH, WB</a:t>
            </a:r>
          </a:p>
          <a:p>
            <a:pPr lvl="2">
              <a:buClr>
                <a:srgbClr val="9FB8CD"/>
              </a:buClr>
            </a:pPr>
            <a:r>
              <a:rPr lang="en-US" sz="2500" dirty="0" smtClean="0"/>
              <a:t>356 pulses detected (SNR &gt; 8.0)</a:t>
            </a:r>
          </a:p>
          <a:p>
            <a:pPr lvl="2">
              <a:buClr>
                <a:srgbClr val="9FB8CD"/>
              </a:buClr>
            </a:pPr>
            <a:r>
              <a:rPr lang="en-US" sz="2500" b="1" dirty="0" smtClean="0"/>
              <a:t>Found correlation with RA for 8 pulses (strongest: 16:07:08.27) </a:t>
            </a:r>
          </a:p>
          <a:p>
            <a:pPr lvl="1">
              <a:buClr>
                <a:srgbClr val="9FB8CD"/>
              </a:buClr>
            </a:pPr>
            <a:r>
              <a:rPr lang="en-US" sz="2900" b="1" dirty="0" smtClean="0"/>
              <a:t>RAES04D, 23.10.2012</a:t>
            </a:r>
            <a:r>
              <a:rPr lang="en-US" sz="2900" b="1" dirty="0"/>
              <a:t>, </a:t>
            </a:r>
            <a:r>
              <a:rPr lang="en-US" sz="2900" b="1" dirty="0" smtClean="0"/>
              <a:t>9xED</a:t>
            </a:r>
            <a:r>
              <a:rPr lang="en-US" sz="2900" b="1" dirty="0"/>
              <a:t>, </a:t>
            </a:r>
            <a:r>
              <a:rPr lang="en-US" sz="2900" b="1" dirty="0" smtClean="0"/>
              <a:t>07:00 </a:t>
            </a:r>
            <a:r>
              <a:rPr lang="en-US" sz="2900" b="1" dirty="0"/>
              <a:t>– </a:t>
            </a:r>
            <a:r>
              <a:rPr lang="en-US" sz="2900" b="1" dirty="0" smtClean="0"/>
              <a:t>09:00</a:t>
            </a:r>
            <a:r>
              <a:rPr lang="en-US" sz="2900" b="1" dirty="0"/>
              <a:t>, </a:t>
            </a:r>
            <a:r>
              <a:rPr lang="en-US" sz="2900" b="1" dirty="0" smtClean="0"/>
              <a:t>18cm (EVN CODE: EG067B)</a:t>
            </a:r>
            <a:endParaRPr lang="en-US" sz="2900" b="1" dirty="0"/>
          </a:p>
          <a:p>
            <a:pPr lvl="2">
              <a:buClr>
                <a:srgbClr val="9FB8CD"/>
              </a:buClr>
            </a:pPr>
            <a:r>
              <a:rPr lang="en-US" sz="2500" dirty="0"/>
              <a:t>Stations: RA, </a:t>
            </a:r>
            <a:r>
              <a:rPr lang="en-US" sz="2500" dirty="0" smtClean="0"/>
              <a:t>JB, WB, EF,  NT, TR, AR, RO</a:t>
            </a:r>
            <a:endParaRPr lang="en-US" sz="2500" dirty="0"/>
          </a:p>
          <a:p>
            <a:pPr lvl="2">
              <a:buClr>
                <a:srgbClr val="9FB8CD"/>
              </a:buClr>
            </a:pPr>
            <a:r>
              <a:rPr lang="en-US" sz="2500" dirty="0" smtClean="0"/>
              <a:t>362 </a:t>
            </a:r>
            <a:r>
              <a:rPr lang="en-US" sz="2500" dirty="0"/>
              <a:t>pulses detected (SNR &gt; 8.0)</a:t>
            </a:r>
          </a:p>
          <a:p>
            <a:pPr lvl="2">
              <a:buClr>
                <a:srgbClr val="9FB8CD"/>
              </a:buClr>
            </a:pPr>
            <a:r>
              <a:rPr lang="en-US" sz="2500" b="1" dirty="0"/>
              <a:t>Found correlation with RA for </a:t>
            </a:r>
            <a:r>
              <a:rPr lang="en-US" sz="2500" b="1" dirty="0" smtClean="0"/>
              <a:t>10 </a:t>
            </a:r>
            <a:r>
              <a:rPr lang="en-US" sz="2500" b="1" dirty="0"/>
              <a:t>pulses (strongest: 16:07:08.27</a:t>
            </a:r>
            <a:r>
              <a:rPr lang="en-US" sz="2500" b="1" dirty="0" smtClean="0"/>
              <a:t>)</a:t>
            </a:r>
          </a:p>
          <a:p>
            <a:pPr lvl="1">
              <a:buClr>
                <a:srgbClr val="9FB8CD"/>
              </a:buClr>
            </a:pPr>
            <a:r>
              <a:rPr lang="en-US" sz="2900" b="1" dirty="0" smtClean="0"/>
              <a:t>RAKS02AD, </a:t>
            </a:r>
            <a:r>
              <a:rPr lang="en-US" sz="2900" b="1" dirty="0"/>
              <a:t>06.03.2012, </a:t>
            </a:r>
            <a:r>
              <a:rPr lang="en-US" sz="2900" b="1" dirty="0" smtClean="0"/>
              <a:t>12xED</a:t>
            </a:r>
            <a:r>
              <a:rPr lang="en-US" sz="2900" b="1" dirty="0"/>
              <a:t>, 14:30 – 17:30, 18cm </a:t>
            </a:r>
            <a:r>
              <a:rPr lang="en-US" sz="2900" b="1" dirty="0" smtClean="0"/>
              <a:t>(</a:t>
            </a:r>
            <a:r>
              <a:rPr lang="en-US" sz="2900" b="1" dirty="0"/>
              <a:t>EVN CODE: </a:t>
            </a:r>
            <a:r>
              <a:rPr lang="en-US" sz="2900" b="1" dirty="0" smtClean="0"/>
              <a:t>EG075)</a:t>
            </a:r>
            <a:endParaRPr lang="en-US" sz="2900" b="1" dirty="0"/>
          </a:p>
          <a:p>
            <a:pPr lvl="2">
              <a:buClr>
                <a:srgbClr val="9FB8CD"/>
              </a:buClr>
            </a:pPr>
            <a:r>
              <a:rPr lang="en-US" sz="2500" dirty="0"/>
              <a:t>Stations: RA, EF, </a:t>
            </a:r>
            <a:r>
              <a:rPr lang="en-US" sz="2500" dirty="0" smtClean="0"/>
              <a:t> WB, NT, SV</a:t>
            </a:r>
            <a:endParaRPr lang="en-US" sz="2500" dirty="0"/>
          </a:p>
          <a:p>
            <a:pPr lvl="2">
              <a:buClr>
                <a:srgbClr val="9FB8CD"/>
              </a:buClr>
            </a:pPr>
            <a:r>
              <a:rPr lang="en-US" sz="2500" dirty="0" smtClean="0"/>
              <a:t>149 </a:t>
            </a:r>
            <a:r>
              <a:rPr lang="en-US" sz="2500" dirty="0"/>
              <a:t>pulses detected (SNR &gt; 8.0)</a:t>
            </a:r>
          </a:p>
          <a:p>
            <a:pPr lvl="2">
              <a:buClr>
                <a:srgbClr val="9FB8CD"/>
              </a:buClr>
            </a:pPr>
            <a:r>
              <a:rPr lang="en-US" sz="2500" b="1" dirty="0"/>
              <a:t>Found correlation with RA for </a:t>
            </a:r>
            <a:r>
              <a:rPr lang="en-US" sz="2500" b="1" dirty="0" smtClean="0"/>
              <a:t> 9 </a:t>
            </a:r>
            <a:r>
              <a:rPr lang="en-US" sz="2500" b="1" dirty="0"/>
              <a:t>pulses (strongest: 16:07:08.27</a:t>
            </a:r>
            <a:r>
              <a:rPr lang="en-US" sz="2500" b="1" dirty="0" smtClean="0"/>
              <a:t>)</a:t>
            </a:r>
            <a:endParaRPr lang="en-US" sz="2500" b="1" dirty="0"/>
          </a:p>
          <a:p>
            <a:pPr lvl="1">
              <a:buClr>
                <a:srgbClr val="9FB8CD"/>
              </a:buClr>
            </a:pPr>
            <a:r>
              <a:rPr lang="en-US" sz="2900" b="1" dirty="0" smtClean="0"/>
              <a:t>RAKS02AE, 02.11.2013, 3-5xED</a:t>
            </a:r>
            <a:r>
              <a:rPr lang="en-US" sz="2900" b="1" dirty="0"/>
              <a:t>, </a:t>
            </a:r>
            <a:r>
              <a:rPr lang="en-US" sz="2900" b="1" dirty="0" smtClean="0"/>
              <a:t>19:30 </a:t>
            </a:r>
            <a:r>
              <a:rPr lang="en-US" sz="2900" b="1" dirty="0"/>
              <a:t>– </a:t>
            </a:r>
            <a:r>
              <a:rPr lang="en-US" sz="2900" b="1" dirty="0" smtClean="0"/>
              <a:t>1/08:40</a:t>
            </a:r>
            <a:r>
              <a:rPr lang="en-US" sz="2900" b="1" dirty="0"/>
              <a:t>, 92cm </a:t>
            </a:r>
            <a:r>
              <a:rPr lang="en-US" sz="2900" b="1" dirty="0" smtClean="0"/>
              <a:t>(</a:t>
            </a:r>
            <a:r>
              <a:rPr lang="en-US" sz="2900" b="1" dirty="0"/>
              <a:t>EVN CODE: </a:t>
            </a:r>
            <a:r>
              <a:rPr lang="en-US" sz="2900" b="1" dirty="0" smtClean="0"/>
              <a:t>GS033A)</a:t>
            </a:r>
          </a:p>
          <a:p>
            <a:pPr lvl="2">
              <a:buClr>
                <a:srgbClr val="9FB8CD"/>
              </a:buClr>
            </a:pPr>
            <a:r>
              <a:rPr lang="en-US" sz="2500" dirty="0" smtClean="0"/>
              <a:t>Stations: RA, KL, WB, EF, JB, AR</a:t>
            </a:r>
          </a:p>
          <a:p>
            <a:pPr lvl="2">
              <a:buClr>
                <a:srgbClr val="9FB8CD"/>
              </a:buClr>
            </a:pPr>
            <a:r>
              <a:rPr lang="en-US" sz="2500" dirty="0" smtClean="0"/>
              <a:t>172 pulses detected (SNR &gt; 8.0)</a:t>
            </a:r>
          </a:p>
          <a:p>
            <a:pPr lvl="2">
              <a:buClr>
                <a:srgbClr val="9FB8CD"/>
              </a:buClr>
            </a:pPr>
            <a:r>
              <a:rPr lang="en-US" sz="2500" b="1" dirty="0" smtClean="0"/>
              <a:t>No correlation with RA</a:t>
            </a:r>
          </a:p>
        </p:txBody>
      </p:sp>
      <p:pic>
        <p:nvPicPr>
          <p:cNvPr id="4" name="Picture 35" descr="asc_logo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0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Angular size of scattering disk &amp; Diffraction radius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91264" cy="5090119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18cm:</a:t>
            </a:r>
          </a:p>
          <a:p>
            <a:pPr lvl="1"/>
            <a:r>
              <a:rPr lang="en-US" dirty="0" smtClean="0"/>
              <a:t>RAFS01		1,318 [mas]		27314 km	</a:t>
            </a:r>
          </a:p>
          <a:p>
            <a:pPr lvl="1"/>
            <a:r>
              <a:rPr lang="en-US" dirty="0" smtClean="0"/>
              <a:t>RAES04A	0,618 [mas]		58252 km 	</a:t>
            </a:r>
          </a:p>
          <a:p>
            <a:pPr lvl="1"/>
            <a:r>
              <a:rPr lang="en-US" dirty="0" smtClean="0"/>
              <a:t>RAES04B	0,501 [mas]		71856 km	</a:t>
            </a:r>
          </a:p>
          <a:p>
            <a:pPr lvl="1"/>
            <a:r>
              <a:rPr lang="en-US" dirty="0" smtClean="0"/>
              <a:t>RAES04D	1,182 [mas]		30456 km	</a:t>
            </a:r>
          </a:p>
          <a:p>
            <a:pPr lvl="1"/>
            <a:r>
              <a:rPr lang="en-US" dirty="0" smtClean="0"/>
              <a:t>RAKS02AD	1,235 [mas]		29149 km</a:t>
            </a:r>
            <a:r>
              <a:rPr lang="en-US" b="1" dirty="0" smtClean="0"/>
              <a:t>	</a:t>
            </a:r>
          </a:p>
          <a:p>
            <a:r>
              <a:rPr lang="en-US" b="1" dirty="0" smtClean="0"/>
              <a:t>92cm</a:t>
            </a:r>
            <a:r>
              <a:rPr lang="en-US" b="1" dirty="0"/>
              <a:t>:</a:t>
            </a:r>
          </a:p>
          <a:p>
            <a:pPr lvl="1"/>
            <a:r>
              <a:rPr lang="en-US" dirty="0" smtClean="0"/>
              <a:t>RAKS02AE	14,013 [mas]</a:t>
            </a:r>
            <a:r>
              <a:rPr lang="en-US" dirty="0"/>
              <a:t>	</a:t>
            </a:r>
            <a:r>
              <a:rPr lang="en-US" dirty="0" smtClean="0"/>
              <a:t>13130 km	</a:t>
            </a:r>
          </a:p>
          <a:p>
            <a:pPr lvl="1"/>
            <a:endParaRPr lang="en-US" i="1" dirty="0" smtClean="0">
              <a:latin typeface="Cambria Math"/>
              <a:ea typeface="Cambria Math"/>
            </a:endParaRPr>
          </a:p>
          <a:p>
            <a:pPr marL="274320" lvl="1" indent="0" algn="ctr">
              <a:buNone/>
            </a:pPr>
            <a:endParaRPr lang="en-US" dirty="0">
              <a:sym typeface="Symbol"/>
            </a:endParaRPr>
          </a:p>
          <a:p>
            <a:pPr marL="274320" lvl="1" indent="0" algn="ctr">
              <a:buNone/>
            </a:pPr>
            <a:endParaRPr lang="en-US" dirty="0"/>
          </a:p>
        </p:txBody>
      </p:sp>
      <p:pic>
        <p:nvPicPr>
          <p:cNvPr id="4" name="Picture 35" descr="asc_logo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Scattering time &amp; Decorrelation Band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  <a:p>
                <a:endParaRPr lang="en-US" dirty="0" smtClean="0"/>
              </a:p>
              <a:p>
                <a:r>
                  <a:rPr lang="en-US" b="1" dirty="0"/>
                  <a:t>18 cm</a:t>
                </a:r>
                <a:r>
                  <a:rPr lang="en-US" b="1" dirty="0" smtClean="0"/>
                  <a:t>: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RAFS01		 0,9 us	 116,299 KHz	</a:t>
                </a:r>
                <a:r>
                  <a:rPr lang="en-US" b="1" dirty="0" smtClean="0"/>
                  <a:t>1,05</a:t>
                </a:r>
              </a:p>
              <a:p>
                <a:pPr lvl="1"/>
                <a:r>
                  <a:rPr lang="en-US" dirty="0" smtClean="0"/>
                  <a:t>RAES04A	 </a:t>
                </a:r>
                <a:r>
                  <a:rPr lang="en-US" u="sng" dirty="0" smtClean="0"/>
                  <a:t>5,8 us</a:t>
                </a:r>
                <a:r>
                  <a:rPr lang="en-US" dirty="0" smtClean="0"/>
                  <a:t>	 55,210 KHz		</a:t>
                </a:r>
                <a:r>
                  <a:rPr lang="en-US" u="sng" dirty="0" smtClean="0"/>
                  <a:t>2,00</a:t>
                </a:r>
              </a:p>
              <a:p>
                <a:pPr lvl="1"/>
                <a:r>
                  <a:rPr lang="en-US" dirty="0" smtClean="0"/>
                  <a:t>RAES04B	 5,5 us	 41,213 KHz		</a:t>
                </a:r>
                <a:r>
                  <a:rPr lang="en-US" u="sng" dirty="0" smtClean="0"/>
                  <a:t>2,27</a:t>
                </a:r>
              </a:p>
              <a:p>
                <a:pPr lvl="1"/>
                <a:r>
                  <a:rPr lang="en-US" dirty="0" smtClean="0"/>
                  <a:t>RAES04D	 5,1 us	 40,722 KHz		</a:t>
                </a:r>
                <a:r>
                  <a:rPr lang="en-US" u="sng" dirty="0" smtClean="0"/>
                  <a:t>2,08</a:t>
                </a:r>
              </a:p>
              <a:p>
                <a:pPr lvl="1"/>
                <a:r>
                  <a:rPr lang="en-US" dirty="0" smtClean="0"/>
                  <a:t>RAKS02AD	 2,2 us	 78,144 KHz		1,72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630" r="-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5" descr="asc_logo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measurements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8228"/>
            <a:ext cx="6552728" cy="4574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042" y="5742448"/>
            <a:ext cx="457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Monthly dispersion monitoring by Jodrell Bank.</a:t>
            </a:r>
          </a:p>
          <a:p>
            <a:pPr algn="ctr"/>
            <a:r>
              <a:rPr lang="en-US" dirty="0" smtClean="0"/>
              <a:t>Data from Jan, 2011 to Dec, 2013.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851920" y="3068960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86493" y="3140968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932040" y="3140968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28184" y="3505604"/>
            <a:ext cx="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35172" y="2780928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RAFS01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291942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RAES04(A,B)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533" y="2780927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RAES04D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5837" y="3181754"/>
            <a:ext cx="1224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RAKS02(AD,AE)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4" name="Picture 35" descr="asc_logo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sz="3600" dirty="0"/>
              <a:t>Software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 </a:t>
            </a:r>
            <a:r>
              <a:rPr lang="en-US" dirty="0" err="1" smtClean="0"/>
              <a:t>Correlator</a:t>
            </a:r>
            <a:endParaRPr lang="en-US" dirty="0"/>
          </a:p>
          <a:p>
            <a:pPr lvl="1"/>
            <a:r>
              <a:rPr lang="en-US" dirty="0" smtClean="0"/>
              <a:t>Additional giant pulse search mode was developed.</a:t>
            </a:r>
          </a:p>
          <a:p>
            <a:pPr lvl="1"/>
            <a:endParaRPr lang="en-US" dirty="0" smtClean="0"/>
          </a:p>
          <a:p>
            <a:pPr lvl="0">
              <a:buClr>
                <a:srgbClr val="727CA3"/>
              </a:buClr>
            </a:pPr>
            <a:r>
              <a:rPr lang="en-US" dirty="0" smtClean="0">
                <a:solidFill>
                  <a:prstClr val="black"/>
                </a:solidFill>
              </a:rPr>
              <a:t>Amplitude </a:t>
            </a:r>
            <a:r>
              <a:rPr lang="en-US" dirty="0">
                <a:solidFill>
                  <a:prstClr val="black"/>
                </a:solidFill>
              </a:rPr>
              <a:t>normalization </a:t>
            </a:r>
            <a:r>
              <a:rPr lang="en-US" dirty="0" smtClean="0">
                <a:solidFill>
                  <a:prstClr val="black"/>
                </a:solidFill>
              </a:rPr>
              <a:t>software.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5" descr="asc_logo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7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procedure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513" y="1556792"/>
            <a:ext cx="8229600" cy="4525963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Apply </a:t>
            </a:r>
            <a:r>
              <a:rPr lang="en-US" dirty="0"/>
              <a:t>i</a:t>
            </a:r>
            <a:r>
              <a:rPr lang="en-US" dirty="0" smtClean="0"/>
              <a:t>ncoherent dedispersion for each data window </a:t>
            </a:r>
            <a:br>
              <a:rPr lang="en-US" dirty="0" smtClean="0"/>
            </a:br>
            <a:r>
              <a:rPr lang="en-US" dirty="0" smtClean="0"/>
              <a:t>(same approach as in ASC Correlator for regular pulsars).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each data “window” obtain CCF.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Check the peak maximum value to mean noise with criteria from input file for each data window.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Write down data for all baselines if GP was found.</a:t>
            </a:r>
          </a:p>
          <a:p>
            <a:pPr lvl="1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26" y="3319936"/>
            <a:ext cx="3020566" cy="685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3240360" cy="740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32849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GP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31840" y="3429000"/>
            <a:ext cx="0" cy="504056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3573016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CRITERION CHECK                FOUND GP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10" name="Picture 35" descr="asc_logo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disk size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lvl="1"/>
            <a:r>
              <a:rPr lang="en-US" sz="1600" b="1" dirty="0" smtClean="0"/>
              <a:t>Visibility vs. baseline approximation</a:t>
            </a:r>
            <a:r>
              <a:rPr lang="ru-RU" sz="1600" b="1" dirty="0" smtClean="0"/>
              <a:t>:</a:t>
            </a:r>
            <a:endParaRPr lang="en-US" sz="1600" b="1" dirty="0" smtClean="0"/>
          </a:p>
          <a:p>
            <a:pPr lvl="2"/>
            <a:r>
              <a:rPr lang="en-US" sz="1400" dirty="0" smtClean="0"/>
              <a:t>To estimate the angular size of the scattering disk using visibility vs. baseline relation</a:t>
            </a:r>
            <a:endParaRPr lang="ru-RU" sz="14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100" dirty="0" smtClean="0">
                <a:ea typeface="Cambria Math"/>
                <a:sym typeface="Symbol"/>
              </a:rPr>
              <a:t></a:t>
            </a:r>
            <a:r>
              <a:rPr lang="en-US" sz="1100" baseline="-25000" dirty="0" smtClean="0">
                <a:ea typeface="Cambria Math"/>
                <a:sym typeface="Symbol"/>
              </a:rPr>
              <a:t>H</a:t>
            </a:r>
            <a:r>
              <a:rPr lang="en-US" sz="1100" dirty="0" smtClean="0"/>
              <a:t> - FWHM angular diameter, B – baseline projection in wavelengths,  </a:t>
            </a:r>
            <a:br>
              <a:rPr lang="en-US" sz="1100" dirty="0" smtClean="0"/>
            </a:br>
            <a:r>
              <a:rPr lang="en-US" sz="1100" dirty="0" smtClean="0">
                <a:sym typeface="Symbol"/>
              </a:rPr>
              <a:t> - observation wavelength</a:t>
            </a:r>
            <a:endParaRPr lang="en-US" sz="1100" dirty="0" smtClean="0"/>
          </a:p>
          <a:p>
            <a:pPr marL="0" indent="0" algn="ctr">
              <a:buNone/>
            </a:pPr>
            <a:r>
              <a:rPr lang="en-US" sz="1100" dirty="0" smtClean="0"/>
              <a:t>(Gwinn, </a:t>
            </a:r>
            <a:r>
              <a:rPr lang="en-US" sz="1100" dirty="0" err="1" smtClean="0"/>
              <a:t>Bartel</a:t>
            </a:r>
            <a:r>
              <a:rPr lang="en-US" sz="1100" dirty="0" smtClean="0"/>
              <a:t> &amp; </a:t>
            </a:r>
            <a:r>
              <a:rPr lang="en-US" sz="1100" dirty="0" err="1" smtClean="0"/>
              <a:t>Cordes</a:t>
            </a:r>
            <a:r>
              <a:rPr lang="en-US" sz="1100" dirty="0" smtClean="0"/>
              <a:t>, 1993)</a:t>
            </a:r>
            <a:endParaRPr lang="ru-RU" sz="1100" dirty="0"/>
          </a:p>
          <a:p>
            <a:pPr lvl="1"/>
            <a:r>
              <a:rPr lang="en-US" sz="1600" b="1" dirty="0" smtClean="0"/>
              <a:t>Scattering time</a:t>
            </a:r>
            <a:r>
              <a:rPr lang="ru-RU" sz="1600" b="1" dirty="0" smtClean="0"/>
              <a:t>:</a:t>
            </a:r>
            <a:endParaRPr lang="en-US" sz="1600" b="1" dirty="0" smtClean="0"/>
          </a:p>
          <a:p>
            <a:pPr lvl="2"/>
            <a:r>
              <a:rPr lang="en-US" sz="1400" dirty="0"/>
              <a:t>To estimate the angular size of the scattering </a:t>
            </a:r>
            <a:r>
              <a:rPr lang="en-US" sz="1400" dirty="0" smtClean="0"/>
              <a:t>disk using scattering time</a:t>
            </a:r>
            <a:endParaRPr lang="en-US" sz="1400" dirty="0"/>
          </a:p>
          <a:p>
            <a:pPr lvl="2"/>
            <a:endParaRPr lang="en-US" sz="1400" dirty="0" smtClean="0">
              <a:ea typeface="Cambria Math"/>
            </a:endParaRPr>
          </a:p>
          <a:p>
            <a:pPr lvl="2"/>
            <a:endParaRPr lang="en-US" sz="1400" dirty="0">
              <a:ea typeface="Cambria Math"/>
            </a:endParaRPr>
          </a:p>
          <a:p>
            <a:pPr lvl="2"/>
            <a:endParaRPr lang="en-US" sz="1400" dirty="0" smtClean="0">
              <a:ea typeface="Cambria Math"/>
            </a:endParaRPr>
          </a:p>
          <a:p>
            <a:pPr marL="594360" lvl="2" indent="0" algn="ctr">
              <a:buNone/>
            </a:pPr>
            <a:r>
              <a:rPr lang="en-US" sz="1400" dirty="0" smtClean="0">
                <a:ea typeface="Cambria Math"/>
                <a:sym typeface="Symbol"/>
              </a:rPr>
              <a:t>L = 2 kpc </a:t>
            </a:r>
            <a:r>
              <a:rPr lang="en-US" sz="1400" dirty="0" smtClean="0"/>
              <a:t>– distance to pulsar, </a:t>
            </a:r>
            <a:r>
              <a:rPr lang="en-US" sz="1400" dirty="0" smtClean="0">
                <a:sym typeface="Symbol"/>
              </a:rPr>
              <a:t>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en-US" sz="1400" dirty="0" smtClean="0"/>
              <a:t>distance to the scattering screen related to L, 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>
                <a:sym typeface="Symbol"/>
              </a:rPr>
              <a:t> </a:t>
            </a:r>
            <a:r>
              <a:rPr lang="en-US" sz="1400" dirty="0">
                <a:sym typeface="Symbol"/>
              </a:rPr>
              <a:t>- </a:t>
            </a:r>
            <a:r>
              <a:rPr lang="en-US" sz="1400" dirty="0" smtClean="0">
                <a:sym typeface="Symbol"/>
              </a:rPr>
              <a:t>scattering time, </a:t>
            </a:r>
            <a:r>
              <a:rPr lang="en-US" sz="1400" i="1" dirty="0" smtClean="0">
                <a:sym typeface="Symbol"/>
              </a:rPr>
              <a:t>c </a:t>
            </a:r>
            <a:r>
              <a:rPr lang="en-US" sz="1400" dirty="0" smtClean="0">
                <a:sym typeface="Symbol"/>
              </a:rPr>
              <a:t>– speed of light</a:t>
            </a:r>
            <a:endParaRPr lang="ru-RU" sz="1400" dirty="0"/>
          </a:p>
          <a:p>
            <a:pPr marL="0" indent="0" algn="ctr">
              <a:buNone/>
            </a:pPr>
            <a:r>
              <a:rPr lang="en-US" sz="1100" dirty="0" smtClean="0"/>
              <a:t>(Britton, Gwinn </a:t>
            </a:r>
            <a:r>
              <a:rPr lang="en-US" sz="1100" dirty="0"/>
              <a:t>&amp; </a:t>
            </a:r>
            <a:r>
              <a:rPr lang="en-US" sz="1100" dirty="0" smtClean="0"/>
              <a:t>Ojeda, 1998)</a:t>
            </a:r>
          </a:p>
          <a:p>
            <a:pPr marL="0" indent="0" algn="ctr">
              <a:buNone/>
            </a:pPr>
            <a:endParaRPr lang="ru-RU" sz="1100" dirty="0"/>
          </a:p>
          <a:p>
            <a:pPr lvl="1"/>
            <a:r>
              <a:rPr lang="en-US" sz="1600" b="1" dirty="0">
                <a:ea typeface="Cambria Math"/>
              </a:rPr>
              <a:t>Diffraction radius can be estimated using the following relation:</a:t>
            </a:r>
          </a:p>
          <a:p>
            <a:pPr marL="274320" lvl="1" indent="0">
              <a:buNone/>
            </a:pPr>
            <a:endParaRPr lang="ru-RU" sz="1100" dirty="0"/>
          </a:p>
        </p:txBody>
      </p:sp>
      <p:pic>
        <p:nvPicPr>
          <p:cNvPr id="4" name="Picture 35" descr="asc_logo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7864" y="3828232"/>
                <a:ext cx="2808312" cy="896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  <m:sup/>
                          </m:sSubSup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∙(1−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1400" dirty="0">
                  <a:ea typeface="Cambria Math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828232"/>
                <a:ext cx="2808312" cy="8969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43530" y="1916832"/>
                <a:ext cx="3016980" cy="633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ln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func>
                                            </m:e>
                                          </m:rad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∙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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30" y="1916832"/>
                <a:ext cx="3016980" cy="6332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50930" y="5715562"/>
                <a:ext cx="1402179" cy="467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𝑑𝑖𝑓𝑓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  <a:sym typeface="Symbol"/>
                            </a:rPr>
                            <m:t>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  <a:sym typeface="Symbol"/>
                            </a:rPr>
                            <m:t>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30" y="5715562"/>
                <a:ext cx="1402179" cy="467436"/>
              </a:xfrm>
              <a:prstGeom prst="rect">
                <a:avLst/>
              </a:prstGeom>
              <a:blipFill rotWithShape="1">
                <a:blip r:embed="rId5"/>
                <a:stretch>
                  <a:fillRect t="-115789" r="-47391" b="-18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6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Scattering disk </a:t>
            </a:r>
            <a:r>
              <a:rPr lang="en-US" sz="4900" dirty="0" smtClean="0"/>
              <a:t>size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Amplitude </a:t>
            </a:r>
            <a:r>
              <a:rPr lang="en-US" sz="3100" dirty="0" smtClean="0"/>
              <a:t>normalization</a:t>
            </a:r>
            <a:endParaRPr lang="ru-RU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𝑛𝑜𝑟𝑚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For ground-ground baselines: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𝑡𝑜𝑡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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𝑜𝑓𝑓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𝑡𝑜𝑡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𝑜𝑓𝑓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Where “1” and “2” – ground telescopes</a:t>
                </a:r>
              </a:p>
              <a:p>
                <a:pPr marL="457200" lvl="1" indent="0">
                  <a:buClr>
                    <a:srgbClr val="9FB8CD"/>
                  </a:buClr>
                  <a:buNone/>
                </a:pPr>
                <a:r>
                  <a:rPr lang="en-US" dirty="0" smtClean="0"/>
                  <a:t>For space-ground </a:t>
                </a:r>
                <a:r>
                  <a:rPr lang="en-US" dirty="0"/>
                  <a:t>baselines: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𝑡𝑜𝑡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𝑜𝑓𝑓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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𝑜𝑓𝑓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𝑜𝑓𝑓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sym typeface="Symbol"/>
                        </a:rPr>
                        <m:t>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sym typeface="Symbol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𝑆𝐸𝐹𝐷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𝑆𝐸𝐹𝐷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Where “1” is space radio telescope, “2” is ground telescope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5" descr="asc_logo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1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15098"/>
            <a:ext cx="3888432" cy="2666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time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96752"/>
            <a:ext cx="9143999" cy="4929411"/>
          </a:xfrm>
        </p:spPr>
        <p:txBody>
          <a:bodyPr>
            <a:normAutofit/>
          </a:bodyPr>
          <a:lstStyle/>
          <a:p>
            <a:pPr lvl="2"/>
            <a:r>
              <a:rPr lang="en-US" sz="2000" dirty="0" smtClean="0"/>
              <a:t>Obtain mean cross-correlation function for space-ground baseline</a:t>
            </a:r>
          </a:p>
          <a:p>
            <a:pPr lvl="2"/>
            <a:r>
              <a:rPr lang="en-US" sz="2000" dirty="0" smtClean="0"/>
              <a:t>Use exponential approximation to estimate scattering time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r>
              <a:rPr lang="en-US" sz="2000" dirty="0" smtClean="0"/>
              <a:t>Scattering time and decorrelation band connected with a relation:</a:t>
            </a:r>
          </a:p>
          <a:p>
            <a:pPr lvl="2"/>
            <a:endParaRPr lang="en-US" sz="2000" dirty="0" smtClean="0"/>
          </a:p>
          <a:p>
            <a:pPr marL="914400" lvl="2" indent="0" algn="ctr">
              <a:buNone/>
            </a:pPr>
            <a:endParaRPr lang="en-US" sz="2000" dirty="0" smtClean="0"/>
          </a:p>
        </p:txBody>
      </p:sp>
      <p:pic>
        <p:nvPicPr>
          <p:cNvPr id="11" name="Picture 35" descr="asc_logo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62280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Scattering time </a:t>
            </a:r>
            <a:r>
              <a:rPr lang="en-US" dirty="0" smtClean="0"/>
              <a:t>estimation for </a:t>
            </a:r>
            <a:r>
              <a:rPr lang="en-US" dirty="0"/>
              <a:t>mean CCF.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688312" y="1988840"/>
                <a:ext cx="1727011" cy="501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312" y="1988840"/>
                <a:ext cx="1727011" cy="5010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126246" y="2564904"/>
                <a:ext cx="1021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1/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246" y="2564904"/>
                <a:ext cx="102181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6892" y="3429000"/>
                <a:ext cx="16805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892" y="3429000"/>
                <a:ext cx="168052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6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Cross-correlation function shape</a:t>
            </a:r>
            <a:endParaRPr lang="ru-RU" dirty="0"/>
          </a:p>
        </p:txBody>
      </p:sp>
      <p:pic>
        <p:nvPicPr>
          <p:cNvPr id="11" name="Picture 35" descr="asc_logo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44468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9" y="1255986"/>
            <a:ext cx="3063995" cy="438928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73" y="1268760"/>
            <a:ext cx="3117871" cy="4447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5661248"/>
            <a:ext cx="502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Cross-correlation function shapes for space-ground </a:t>
            </a:r>
            <a:br>
              <a:rPr lang="en-US" dirty="0" smtClean="0"/>
            </a:br>
            <a:r>
              <a:rPr lang="en-US" dirty="0" smtClean="0"/>
              <a:t>and ground-ground baselines.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8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1348</Words>
  <Application>Microsoft Office PowerPoint</Application>
  <PresentationFormat>Экран (4:3)</PresentationFormat>
  <Paragraphs>234</Paragraphs>
  <Slides>32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Preliminary results of giant pulse investigations from Crab pulsar with Radioastron.</vt:lpstr>
      <vt:lpstr>Презентация PowerPoint</vt:lpstr>
      <vt:lpstr>Introduction Observations</vt:lpstr>
      <vt:lpstr>Introduction Software</vt:lpstr>
      <vt:lpstr>Correlation procedure</vt:lpstr>
      <vt:lpstr>Scattering disk size</vt:lpstr>
      <vt:lpstr>Scattering disk size Amplitude normalization</vt:lpstr>
      <vt:lpstr>Scattering time</vt:lpstr>
      <vt:lpstr>Cross-correlation function shape</vt:lpstr>
      <vt:lpstr>Angular size of scattering disk, Scattering time</vt:lpstr>
      <vt:lpstr>Distance to the scattering screen</vt:lpstr>
      <vt:lpstr>Summary for 18 cm observations</vt:lpstr>
      <vt:lpstr>Summary for 92 cm observations</vt:lpstr>
      <vt:lpstr>Conclusions</vt:lpstr>
      <vt:lpstr>Thank you for your attention!</vt:lpstr>
      <vt:lpstr>List of estimated parameters</vt:lpstr>
      <vt:lpstr>Decorrelation band</vt:lpstr>
      <vt:lpstr>Preliminary results – RAFS01</vt:lpstr>
      <vt:lpstr>Preliminary results – RAFS01</vt:lpstr>
      <vt:lpstr>Preliminary results – RAES04A</vt:lpstr>
      <vt:lpstr>Preliminary results – RAES04A</vt:lpstr>
      <vt:lpstr>Preliminary results – RAES04B</vt:lpstr>
      <vt:lpstr>Preliminary results – RAES04B</vt:lpstr>
      <vt:lpstr>Preliminary results – RAES04D</vt:lpstr>
      <vt:lpstr>Preliminary results – RAES04D</vt:lpstr>
      <vt:lpstr>Preliminary results – RAKS02AD</vt:lpstr>
      <vt:lpstr>Preliminary results – RAKS02AD</vt:lpstr>
      <vt:lpstr>Preliminary results – RAKS02AE</vt:lpstr>
      <vt:lpstr>Preliminary results – RAKS02AE</vt:lpstr>
      <vt:lpstr>Angular size of scattering disk &amp; Diffraction radius</vt:lpstr>
      <vt:lpstr>Scattering time &amp; Decorrelation Band</vt:lpstr>
      <vt:lpstr>Dispersion measurements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results for Crab</dc:title>
  <dc:creator>RUDNITSKIY</dc:creator>
  <cp:lastModifiedBy>Torward</cp:lastModifiedBy>
  <cp:revision>288</cp:revision>
  <dcterms:created xsi:type="dcterms:W3CDTF">2014-04-23T07:13:00Z</dcterms:created>
  <dcterms:modified xsi:type="dcterms:W3CDTF">2014-10-10T05:11:15Z</dcterms:modified>
</cp:coreProperties>
</file>